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85" d="100"/>
          <a:sy n="85" d="100"/>
        </p:scale>
        <p:origin x="590"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40</c:v>
                </c:pt>
                <c:pt idx="1">
                  <c:v>47</c:v>
                </c:pt>
                <c:pt idx="2">
                  <c:v>44</c:v>
                </c:pt>
                <c:pt idx="3">
                  <c:v>46</c:v>
                </c:pt>
                <c:pt idx="4">
                  <c:v>45</c:v>
                </c:pt>
                <c:pt idx="5">
                  <c:v>44</c:v>
                </c:pt>
                <c:pt idx="6">
                  <c:v>47</c:v>
                </c:pt>
                <c:pt idx="7">
                  <c:v>44</c:v>
                </c:pt>
                <c:pt idx="8">
                  <c:v>43</c:v>
                </c:pt>
                <c:pt idx="9">
                  <c:v>44</c:v>
                </c:pt>
                <c:pt idx="10">
                  <c:v>44</c:v>
                </c:pt>
                <c:pt idx="11">
                  <c:v>40</c:v>
                </c:pt>
                <c:pt idx="12">
                  <c:v>50</c:v>
                </c:pt>
                <c:pt idx="13">
                  <c:v>48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25</c:v>
                </c:pt>
                <c:pt idx="1">
                  <c:v>26</c:v>
                </c:pt>
                <c:pt idx="2">
                  <c:v>31</c:v>
                </c:pt>
                <c:pt idx="3">
                  <c:v>33</c:v>
                </c:pt>
                <c:pt idx="4">
                  <c:v>33</c:v>
                </c:pt>
                <c:pt idx="5">
                  <c:v>25</c:v>
                </c:pt>
                <c:pt idx="6">
                  <c:v>27</c:v>
                </c:pt>
                <c:pt idx="7">
                  <c:v>30</c:v>
                </c:pt>
                <c:pt idx="8">
                  <c:v>26</c:v>
                </c:pt>
                <c:pt idx="9">
                  <c:v>30</c:v>
                </c:pt>
                <c:pt idx="10">
                  <c:v>26</c:v>
                </c:pt>
                <c:pt idx="11">
                  <c:v>29</c:v>
                </c:pt>
                <c:pt idx="12">
                  <c:v>28</c:v>
                </c:pt>
                <c:pt idx="13">
                  <c:v>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24</c:v>
                </c:pt>
                <c:pt idx="1">
                  <c:v>16</c:v>
                </c:pt>
                <c:pt idx="2">
                  <c:v>21</c:v>
                </c:pt>
                <c:pt idx="3">
                  <c:v>17</c:v>
                </c:pt>
                <c:pt idx="4">
                  <c:v>24</c:v>
                </c:pt>
                <c:pt idx="5">
                  <c:v>24</c:v>
                </c:pt>
                <c:pt idx="6">
                  <c:v>19</c:v>
                </c:pt>
                <c:pt idx="7">
                  <c:v>22</c:v>
                </c:pt>
                <c:pt idx="8">
                  <c:v>16</c:v>
                </c:pt>
                <c:pt idx="9">
                  <c:v>17</c:v>
                </c:pt>
                <c:pt idx="10">
                  <c:v>22</c:v>
                </c:pt>
                <c:pt idx="11">
                  <c:v>17</c:v>
                </c:pt>
                <c:pt idx="12">
                  <c:v>21</c:v>
                </c:pt>
                <c:pt idx="13">
                  <c:v>15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43</c:v>
                </c:pt>
                <c:pt idx="2">
                  <c:v>44</c:v>
                </c:pt>
                <c:pt idx="3">
                  <c:v>41</c:v>
                </c:pt>
                <c:pt idx="4">
                  <c:v>50</c:v>
                </c:pt>
                <c:pt idx="5">
                  <c:v>48</c:v>
                </c:pt>
                <c:pt idx="6">
                  <c:v>44</c:v>
                </c:pt>
                <c:pt idx="7">
                  <c:v>49</c:v>
                </c:pt>
                <c:pt idx="8">
                  <c:v>42</c:v>
                </c:pt>
                <c:pt idx="9">
                  <c:v>48</c:v>
                </c:pt>
                <c:pt idx="10">
                  <c:v>45</c:v>
                </c:pt>
                <c:pt idx="11">
                  <c:v>42</c:v>
                </c:pt>
                <c:pt idx="12">
                  <c:v>47</c:v>
                </c:pt>
                <c:pt idx="13">
                  <c:v>43</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28</c:v>
                </c:pt>
                <c:pt idx="1">
                  <c:v>27</c:v>
                </c:pt>
                <c:pt idx="2">
                  <c:v>34</c:v>
                </c:pt>
                <c:pt idx="3">
                  <c:v>28</c:v>
                </c:pt>
                <c:pt idx="4">
                  <c:v>31</c:v>
                </c:pt>
                <c:pt idx="5">
                  <c:v>35</c:v>
                </c:pt>
                <c:pt idx="6">
                  <c:v>35</c:v>
                </c:pt>
                <c:pt idx="7">
                  <c:v>31</c:v>
                </c:pt>
                <c:pt idx="8">
                  <c:v>29</c:v>
                </c:pt>
                <c:pt idx="9">
                  <c:v>30</c:v>
                </c:pt>
                <c:pt idx="10">
                  <c:v>34</c:v>
                </c:pt>
                <c:pt idx="11">
                  <c:v>29</c:v>
                </c:pt>
                <c:pt idx="12">
                  <c:v>28</c:v>
                </c:pt>
                <c:pt idx="13">
                  <c:v>34</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22</c:v>
                </c:pt>
                <c:pt idx="1">
                  <c:v>23</c:v>
                </c:pt>
                <c:pt idx="2">
                  <c:v>24</c:v>
                </c:pt>
                <c:pt idx="3">
                  <c:v>24</c:v>
                </c:pt>
                <c:pt idx="4">
                  <c:v>21</c:v>
                </c:pt>
                <c:pt idx="5">
                  <c:v>23</c:v>
                </c:pt>
                <c:pt idx="6">
                  <c:v>24</c:v>
                </c:pt>
                <c:pt idx="7">
                  <c:v>24</c:v>
                </c:pt>
                <c:pt idx="8">
                  <c:v>20</c:v>
                </c:pt>
                <c:pt idx="9">
                  <c:v>21</c:v>
                </c:pt>
                <c:pt idx="10">
                  <c:v>25</c:v>
                </c:pt>
                <c:pt idx="11">
                  <c:v>20</c:v>
                </c:pt>
                <c:pt idx="12">
                  <c:v>20</c:v>
                </c:pt>
                <c:pt idx="13">
                  <c:v>25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40</c:v>
                </c:pt>
                <c:pt idx="1">
                  <c:v>50</c:v>
                </c:pt>
                <c:pt idx="2">
                  <c:v>43</c:v>
                </c:pt>
                <c:pt idx="3">
                  <c:v>43</c:v>
                </c:pt>
                <c:pt idx="4">
                  <c:v>50</c:v>
                </c:pt>
                <c:pt idx="5">
                  <c:v>44</c:v>
                </c:pt>
                <c:pt idx="6">
                  <c:v>50</c:v>
                </c:pt>
                <c:pt idx="7">
                  <c:v>50</c:v>
                </c:pt>
                <c:pt idx="8">
                  <c:v>44</c:v>
                </c:pt>
                <c:pt idx="9">
                  <c:v>44</c:v>
                </c:pt>
                <c:pt idx="10">
                  <c:v>42</c:v>
                </c:pt>
                <c:pt idx="11">
                  <c:v>43</c:v>
                </c:pt>
                <c:pt idx="12">
                  <c:v>42</c:v>
                </c:pt>
                <c:pt idx="13">
                  <c:v>41</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28</c:v>
                </c:pt>
                <c:pt idx="1">
                  <c:v>29</c:v>
                </c:pt>
                <c:pt idx="2">
                  <c:v>35</c:v>
                </c:pt>
                <c:pt idx="3">
                  <c:v>31</c:v>
                </c:pt>
                <c:pt idx="4">
                  <c:v>25</c:v>
                </c:pt>
                <c:pt idx="5">
                  <c:v>34</c:v>
                </c:pt>
                <c:pt idx="6">
                  <c:v>32</c:v>
                </c:pt>
                <c:pt idx="7">
                  <c:v>27</c:v>
                </c:pt>
                <c:pt idx="8">
                  <c:v>25</c:v>
                </c:pt>
                <c:pt idx="9">
                  <c:v>27</c:v>
                </c:pt>
                <c:pt idx="10">
                  <c:v>33</c:v>
                </c:pt>
                <c:pt idx="11">
                  <c:v>30</c:v>
                </c:pt>
                <c:pt idx="12">
                  <c:v>30</c:v>
                </c:pt>
                <c:pt idx="13">
                  <c:v>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23</c:v>
                </c:pt>
                <c:pt idx="1">
                  <c:v>18</c:v>
                </c:pt>
                <c:pt idx="2">
                  <c:v>24</c:v>
                </c:pt>
                <c:pt idx="3">
                  <c:v>16</c:v>
                </c:pt>
                <c:pt idx="4">
                  <c:v>21</c:v>
                </c:pt>
                <c:pt idx="5">
                  <c:v>24</c:v>
                </c:pt>
                <c:pt idx="6">
                  <c:v>15</c:v>
                </c:pt>
                <c:pt idx="7">
                  <c:v>24</c:v>
                </c:pt>
                <c:pt idx="8">
                  <c:v>23</c:v>
                </c:pt>
                <c:pt idx="9">
                  <c:v>20</c:v>
                </c:pt>
                <c:pt idx="10">
                  <c:v>24</c:v>
                </c:pt>
                <c:pt idx="11">
                  <c:v>15</c:v>
                </c:pt>
                <c:pt idx="12">
                  <c:v>16</c:v>
                </c:pt>
                <c:pt idx="13">
                  <c:v>18</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 Id="rId6"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3.png"/><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Institute of Electrical and Electronics Engineers - Intelligent Transportation Systems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A: Policy and Practice</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European Commission - Mobility and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global Robotaxi market is propelled by advancements in autonomous vehicles technology, supportive government initiatives, and increasing environmental awareness. Major players include Waymo, Tesla, and Uber, which are heavily investing in R&amp;D while forging strategic partnerships. Key trends include AI integration, IoT, and Smart City infrastructure, which are reshaping urban transit systems. The Covid-19 pandemic has spurred interest in contactless transportation, thus creating new opportunities. The future outlook presents potential challenges in terms of cybersecurity and public acceptance, however, with continued technological innovation and rigorous safety &amp; regulatory measures, robust growth is anticipated.</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071537"/>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and Innovations: The ongoing advancements in Artificial Intelligence (AI), 5G communication technology, autonomous vehicle technology, and LiDAR systems play a vital role in fostering the growth of the global Robotaxi market. These technologies enhance the efficiency, functionality, safety, and convenience features of Robotaxis, resulting in an overall improved passenger experience. They also lead to a reduction in operational costs, which consequently extends the market reach by making Robotaxis more affordably accessible to a broader consumer base.
Supportive Government Policies and Infrastructure Development: The adoption growth of the global Robotaxi market is significantly affected by the support from government legislation and policy-making. Governments worldwide are increasingly introducing regulations that favor the operation and expansion of Robotaxi services. Furthermore, large-scale infrastructure development, including the establishment of necessary robotics and communication systems for efficient Robotaxi functioning, contributes substantially to promoting growth. In addition, state efforts to reduce carbon emissions are incentivizing the shift towards electric and autonomous vehicles like Robotaxis.</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96992"/>
            <a:ext cx="6013807" cy="3221237"/>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675768" y="1632311"/>
            <a:ext cx="6716172" cy="3221237"/>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7533870" y="4581586"/>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ROBOTAXI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8895942" y="4581585"/>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ROBOTAXI MARKET,2032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4"/>
          <a:stretch>
            <a:fillRect/>
          </a:stretch>
        </p:blipFill>
        <p:spPr>
          <a:xfrm>
            <a:off x="7963043" y="1537739"/>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95300" y="8084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64508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51086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07970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49026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6" name="TextBox 5">
            <a:extLst>
              <a:ext uri="{FF2B5EF4-FFF2-40B4-BE49-F238E27FC236}">
                <a16:creationId xmlns:a16="http://schemas.microsoft.com/office/drawing/2014/main" id="{7BAA96CD-19E6-155E-7C32-577DF97EF73C}"/>
              </a:ext>
            </a:extLst>
          </p:cNvPr>
          <p:cNvSpPr txBox="1"/>
          <p:nvPr/>
        </p:nvSpPr>
        <p:spPr>
          <a:xfrm>
            <a:off x="732184" y="113787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6223986" y="113787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2" cstate="print"/>
          <a:stretch>
            <a:fillRect/>
          </a:stretch>
        </p:blipFill>
        <p:spPr>
          <a:xfrm>
            <a:off x="728870" y="1425093"/>
            <a:ext cx="5342888" cy="3173411"/>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3" cstate="print"/>
          <a:stretch>
            <a:fillRect/>
          </a:stretch>
        </p:blipFill>
        <p:spPr>
          <a:xfrm>
            <a:off x="6252764" y="1531110"/>
            <a:ext cx="5342888" cy="3067394"/>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Driving the global robotaxi market is the rapid technological advancement in the field of autonomous vehicles. These advancements have been primarily focused on improving the algorithms that govern how these cars navigate, in order to make them more reliable, safe and efficient in getting passengers to their destinations. Examples of such technological advancements include improved sensor technologies, machine learning algorithms, and LIDAR technologies. Many leading automobile and tech companies such as Tesla, Waymo, and Uber are relentlessly working on improving their autonomous vehicle technologies, and this continual push for better technologies is a key driver for the robotaxi market.
Tech companies' partnerships with automobile manufacturers further bolster this trend. Uber’s self-driving division, Advanced Technologies Group, has been collaborating with Toyota, while Waymo is working closely with Fiat Chrysler Automobiles and Jaguar Land Rover. These partnerships are moving robotaxi technology forward by merging automotive manufacturing expertise with technological innovation. By doing so, they are not only expanding the robotaxi market but are also accelerating the adoption of autonomous vehicles.
Government policies and infrastructure support also play a crucial role in driving the market growth. Governments of countries like Singapore, China and the US are actively supporting and funding research and development projects in autonomous vehicle technologies. These efforts are further enhanced by infrastructure adaptations in urban areas, such as specially designed lanes for autonomous vehicles. The combination of tech innovation, industry collaboration, and government support is crafting an inviting environment for the robotaxi market to thrive.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Technological Advancements in Autonomous Vehicles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Safety is a major concern and a substantial hurdle that the global robotaxi market faces. Autonomous vehicles, such as robotaxis, rely heavily on artificial intelligence and sensors to function correctly and consistently. However, small errors or malfunctions can result in major faults and accidents, which can subsequently cause harm to passengers. As an example, Uber had to halt their autonomous vehicle testing in 2018 after one of their self-driving cars struck and killed a pedestrian in Arizona, creating a reticence toward full automation in the car industry. These incidents raise questions about the reliability and safety of autonomous ride services like robotaxis.
Furthermore, regulatory concerns significantly impact the progression and adoption of robotaxis. In many parts of the world, the legislation related to autonomous vehicles is still in its embryonic stage. Regulators worldwide are grappling with issues such as liability determination in case of accidents, cyber-security measures and the establishment of standard tests to verify the safety of autonomous vehicles. In the U.S., for instance, the National Highway Traffic Safety Administration (NHTSA) has struggled to provide clear regulation and guidance surrounding autonomous vehicles, causing delays in their adoption and widespread use.
Lastly, public acceptance of robotaxis is another considerable challenge. Shared mobility services, though increasingly popular in urban regions, might face resistance from consumers uneasy about putting their lives in the hands of an AI-controlled vehicle. Despite notable strides in self-driving technology, surveys such as one carried out by the American Automobile Association (AAA) have repeatedly demonstrated that a significant percentage of the public still feels uneasy about the idea of riding in an autonomous vehicle. This discomfort with entrusting safety to an AI system could prove a persistent stumbling block to the rapid growth of the robotaxi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Safety and Regulatory Concerns Hampering Robotaxi Market Growth</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
        <p:nvSpPr>
          <p:cNvPr id="10" name="Title 1">
            <a:extLst>
              <a:ext uri="{FF2B5EF4-FFF2-40B4-BE49-F238E27FC236}">
                <a16:creationId xmlns:a16="http://schemas.microsoft.com/office/drawing/2014/main" id="{0D563107-E7AE-4180-BF86-DFAD5069183A}"/>
              </a:ext>
            </a:extLst>
          </p:cNvPr>
          <p:cNvSpPr txBox="1">
            <a:spLocks/>
          </p:cNvSpPr>
          <p:nvPr/>
        </p:nvSpPr>
        <p:spPr>
          <a:xfrm>
            <a:off x="400050" y="2066512"/>
            <a:ext cx="7029450" cy="88982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IN" sz="3600" b="1" kern="1200" dirty="0">
                <a:solidFill>
                  <a:schemeClr val="accent1">
                    <a:lumMod val="50000"/>
                  </a:schemeClr>
                </a:solidFill>
                <a:latin typeface="+mj-lt"/>
                <a:ea typeface="+mj-ea"/>
                <a:cs typeface="+mj-cs"/>
              </a:defRPr>
            </a:lvl1pPr>
          </a:lstStyle>
          <a:p>
            <a:pPr>
              <a:lnSpc>
                <a:spcPct val="100000"/>
              </a:lnSpc>
            </a:pPr>
            <a:r>
              <a:rPr lang="en-US">
                <a:solidFill>
                  <a:schemeClr val="accent1"/>
                </a:solidFill>
              </a:rPr>
              <a:t>KEY MARKET INSIGHTS</a:t>
            </a:r>
          </a:p>
        </p:txBody>
      </p:sp>
      <p:cxnSp>
        <p:nvCxnSpPr>
          <p:cNvPr id="11" name="Straight Connector 10">
            <a:extLst>
              <a:ext uri="{FF2B5EF4-FFF2-40B4-BE49-F238E27FC236}">
                <a16:creationId xmlns:a16="http://schemas.microsoft.com/office/drawing/2014/main" id="{11CD8FC6-D39B-4766-AA41-1036DF948607}"/>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25D49B1-77A8-416D-9C42-8DF1E7292426}"/>
              </a:ext>
            </a:extLst>
          </p:cNvPr>
          <p:cNvSpPr txBox="1"/>
          <p:nvPr/>
        </p:nvSpPr>
        <p:spPr>
          <a:xfrm>
            <a:off x="400050" y="2788951"/>
            <a:ext cx="3738516" cy="1692771"/>
          </a:xfrm>
          <a:prstGeom prst="rect">
            <a:avLst/>
          </a:prstGeom>
          <a:noFill/>
        </p:spPr>
        <p:txBody>
          <a:bodyPr wrap="square">
            <a:spAutoFit/>
          </a:bodyPr>
          <a:lstStyle/>
          <a:p>
            <a:pPr>
              <a:spcBef>
                <a:spcPts val="400"/>
              </a:spcBef>
            </a:pPr>
            <a:r>
              <a:rPr lang="en-US" sz="1200" b="1" dirty="0"/>
              <a:t>Key Success Factors in the Robotaxi Market</a:t>
            </a:r>
            <a:endParaRPr lang="en-IN" sz="1200" b="1" dirty="0"/>
          </a:p>
          <a:p>
            <a:pPr>
              <a:spcBef>
                <a:spcPts val="400"/>
              </a:spcBef>
            </a:pPr>
            <a:r>
              <a:rPr lang="en-US" sz="1200" b="1" dirty="0"/>
              <a:t>Market Impacting Factors</a:t>
            </a:r>
            <a:endParaRPr lang="en-IN" sz="1200" b="1" dirty="0"/>
          </a:p>
          <a:p>
            <a:pPr>
              <a:spcBef>
                <a:spcPts val="400"/>
              </a:spcBef>
            </a:pPr>
            <a:r>
              <a:rPr lang="en-US" sz="1200" b="1" dirty="0"/>
              <a:t>Top Investment &amp; White Spaces Opportunity</a:t>
            </a:r>
            <a:endParaRPr lang="en-IN" sz="1200" b="1" dirty="0"/>
          </a:p>
          <a:p>
            <a:pPr>
              <a:spcBef>
                <a:spcPts val="400"/>
              </a:spcBef>
            </a:pPr>
            <a:r>
              <a:rPr lang="en-US" sz="1200" b="1" dirty="0"/>
              <a:t>Ecosystem of the Market</a:t>
            </a:r>
            <a:endParaRPr lang="en-IN" sz="1200" b="1" dirty="0"/>
          </a:p>
          <a:p>
            <a:pPr>
              <a:spcBef>
                <a:spcPts val="400"/>
              </a:spcBef>
            </a:pPr>
            <a:r>
              <a:rPr lang="en-US" sz="1200" b="1" dirty="0"/>
              <a:t>Market Attractiveness Index, 2024</a:t>
            </a:r>
            <a:endParaRPr lang="en-IN" sz="1200" b="1" dirty="0"/>
          </a:p>
          <a:p>
            <a:pPr>
              <a:spcBef>
                <a:spcPts val="400"/>
              </a:spcBef>
            </a:pPr>
            <a:r>
              <a:rPr lang="en-US" sz="1200" b="1" dirty="0"/>
              <a:t>PESTEL Analysis</a:t>
            </a:r>
            <a:endParaRPr lang="en-IN" sz="1200" b="1" dirty="0"/>
          </a:p>
          <a:p>
            <a:pPr>
              <a:spcBef>
                <a:spcPts val="400"/>
              </a:spcBef>
            </a:pPr>
            <a:r>
              <a:rPr lang="en-US" sz="1200" b="1" dirty="0"/>
              <a:t>Value Chain Analysis</a:t>
            </a:r>
            <a:endParaRPr lang="en-IN" sz="1200" b="1" dirty="0"/>
          </a:p>
        </p:txBody>
      </p:sp>
      <p:sp>
        <p:nvSpPr>
          <p:cNvPr id="13" name="TextBox 12">
            <a:extLst>
              <a:ext uri="{FF2B5EF4-FFF2-40B4-BE49-F238E27FC236}">
                <a16:creationId xmlns:a16="http://schemas.microsoft.com/office/drawing/2014/main" id="{73863466-EB46-4849-B2C9-81D197F09C58}"/>
              </a:ext>
            </a:extLst>
          </p:cNvPr>
          <p:cNvSpPr txBox="1"/>
          <p:nvPr/>
        </p:nvSpPr>
        <p:spPr>
          <a:xfrm>
            <a:off x="4060825" y="2788950"/>
            <a:ext cx="3051083" cy="1641475"/>
          </a:xfrm>
          <a:prstGeom prst="rect">
            <a:avLst/>
          </a:prstGeom>
          <a:noFill/>
        </p:spPr>
        <p:txBody>
          <a:bodyPr wrap="square">
            <a:spAutoFit/>
          </a:bodyPr>
          <a:lstStyle/>
          <a:p>
            <a:pPr>
              <a:spcBef>
                <a:spcPts val="400"/>
              </a:spcBef>
            </a:pPr>
            <a:r>
              <a:rPr lang="en-US" sz="1200" b="1" dirty="0"/>
              <a:t>Pricing Analysis</a:t>
            </a:r>
            <a:endParaRPr lang="en-IN" sz="1200" b="1" dirty="0"/>
          </a:p>
          <a:p>
            <a:pPr>
              <a:spcBef>
                <a:spcPts val="400"/>
              </a:spcBef>
            </a:pPr>
            <a:r>
              <a:rPr lang="en-US" sz="1200" b="1" dirty="0"/>
              <a:t>Case Studies</a:t>
            </a:r>
            <a:endParaRPr lang="en-IN" sz="1200" b="1" dirty="0"/>
          </a:p>
          <a:p>
            <a:pPr>
              <a:spcBef>
                <a:spcPts val="400"/>
              </a:spcBef>
            </a:pPr>
            <a:r>
              <a:rPr lang="en-US" sz="1200" b="1" dirty="0"/>
              <a:t>Regulations, Certifications, and Guidelines</a:t>
            </a:r>
            <a:endParaRPr lang="en-IN" sz="1200" b="1" dirty="0"/>
          </a:p>
          <a:p>
            <a:pPr>
              <a:spcBef>
                <a:spcPts val="400"/>
              </a:spcBef>
            </a:pPr>
            <a:r>
              <a:rPr lang="en-US" sz="1200" b="1" dirty="0"/>
              <a:t>Patent Analysis</a:t>
            </a:r>
            <a:endParaRPr lang="en-IN" sz="1200" b="1" dirty="0"/>
          </a:p>
          <a:p>
            <a:pPr>
              <a:spcBef>
                <a:spcPts val="400"/>
              </a:spcBef>
            </a:pPr>
            <a:r>
              <a:rPr lang="en-US" sz="1200" b="1" dirty="0"/>
              <a:t>Consumer Buying Behavior Analysis</a:t>
            </a:r>
            <a:endParaRPr lang="en-IN" sz="1200" b="1" dirty="0"/>
          </a:p>
          <a:p>
            <a:pPr>
              <a:spcBef>
                <a:spcPts val="400"/>
              </a:spcBef>
            </a:pPr>
            <a:r>
              <a:rPr lang="en-IN" sz="1200" b="1" dirty="0"/>
              <a:t>Technology Analysis</a:t>
            </a:r>
            <a:endParaRPr lang="en-US" sz="1000" b="1" dirty="0">
              <a:solidFill>
                <a:srgbClr val="000000"/>
              </a:solidFill>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graphicFrame>
        <p:nvGraphicFramePr>
          <p:cNvPr id="10" name="Table 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1" name="Chart 1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Historic Year 2019-2023 and Forecast to 2032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graphicFrame>
        <p:nvGraphicFramePr>
          <p:cNvPr id="24" name="Table 23"/>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5" name="Chart 24"/>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{{type_1}}, Historic Year 2019-2023 and Forecast to 2032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32">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32">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13742</TotalTime>
  <Words>2452</Words>
  <Application>Microsoft Office PowerPoint</Application>
  <PresentationFormat>Widescreen</PresentationFormat>
  <Paragraphs>505</Paragraphs>
  <Slides>41</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41</vt:i4>
      </vt:variant>
    </vt:vector>
  </HeadingPairs>
  <TitlesOfParts>
    <vt:vector size="55"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PowerPoint Presentation</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94</cp:revision>
  <dcterms:created xsi:type="dcterms:W3CDTF">2024-08-12T13:13:25Z</dcterms:created>
  <dcterms:modified xsi:type="dcterms:W3CDTF">2025-09-16T06:06:09Z</dcterms:modified>
</cp:coreProperties>
</file>